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D8BD707-D9CF-40AE-B4C6-C98DA3205C09}" type="datetimeFigureOut">
              <a:rPr lang="en-US" smtClean="0"/>
              <a:pPr/>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D8BD707-D9CF-40AE-B4C6-C98DA3205C09}" type="datetimeFigureOut">
              <a:rPr lang="en-US" smtClean="0"/>
              <a:pPr/>
              <a:t>4/17/2020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D8BD707-D9CF-40AE-B4C6-C98DA3205C09}" type="datetimeFigureOut">
              <a:rPr lang="en-US" smtClean="0"/>
              <a:pPr/>
              <a:t>4/17/2020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rgbClr val="FF0000"/>
                </a:solidFill>
              </a:rPr>
              <a:t>Scope &amp; Tools of Development </a:t>
            </a:r>
            <a:br>
              <a:rPr lang="en-US" b="1" dirty="0" smtClean="0">
                <a:solidFill>
                  <a:srgbClr val="FF0000"/>
                </a:solidFill>
              </a:rPr>
            </a:br>
            <a:r>
              <a:rPr lang="en-US" dirty="0" smtClean="0">
                <a:solidFill>
                  <a:srgbClr val="FF0000"/>
                </a:solidFill>
                <a:latin typeface="Agency FB" pitchFamily="34" charset="0"/>
              </a:rPr>
              <a:t>(consider it under concept and concern of Development)</a:t>
            </a:r>
            <a:endParaRPr lang="en-IN" dirty="0">
              <a:solidFill>
                <a:srgbClr val="FF0000"/>
              </a:solidFill>
              <a:latin typeface="Agency FB" pitchFamily="34" charset="0"/>
            </a:endParaRPr>
          </a:p>
        </p:txBody>
      </p:sp>
      <p:sp>
        <p:nvSpPr>
          <p:cNvPr id="3" name="Subtitle 2"/>
          <p:cNvSpPr>
            <a:spLocks noGrp="1"/>
          </p:cNvSpPr>
          <p:nvPr>
            <p:ph type="subTitle" idx="1"/>
          </p:nvPr>
        </p:nvSpPr>
        <p:spPr/>
        <p:txBody>
          <a:bodyPr>
            <a:normAutofit fontScale="85000" lnSpcReduction="20000"/>
          </a:bodyPr>
          <a:lstStyle/>
          <a:p>
            <a:pPr algn="l"/>
            <a:r>
              <a:rPr lang="en-US" b="1" dirty="0" smtClean="0">
                <a:solidFill>
                  <a:schemeClr val="tx1"/>
                </a:solidFill>
                <a:latin typeface="Arabic Typesetting" pitchFamily="66" charset="-78"/>
                <a:cs typeface="Arabic Typesetting" pitchFamily="66" charset="-78"/>
              </a:rPr>
              <a:t>Paper: Development Communication</a:t>
            </a:r>
            <a:br>
              <a:rPr lang="en-US" b="1" dirty="0" smtClean="0">
                <a:solidFill>
                  <a:schemeClr val="tx1"/>
                </a:solidFill>
                <a:latin typeface="Arabic Typesetting" pitchFamily="66" charset="-78"/>
                <a:cs typeface="Arabic Typesetting" pitchFamily="66" charset="-78"/>
              </a:rPr>
            </a:br>
            <a:r>
              <a:rPr lang="en-US" b="1" dirty="0" smtClean="0">
                <a:solidFill>
                  <a:schemeClr val="tx1"/>
                </a:solidFill>
                <a:latin typeface="Arabic Typesetting" pitchFamily="66" charset="-78"/>
                <a:cs typeface="Arabic Typesetting" pitchFamily="66" charset="-78"/>
              </a:rPr>
              <a:t>Teacher: Sumedha Chaudhury</a:t>
            </a:r>
            <a:br>
              <a:rPr lang="en-US" b="1" dirty="0" smtClean="0">
                <a:solidFill>
                  <a:schemeClr val="tx1"/>
                </a:solidFill>
                <a:latin typeface="Arabic Typesetting" pitchFamily="66" charset="-78"/>
                <a:cs typeface="Arabic Typesetting" pitchFamily="66" charset="-78"/>
              </a:rPr>
            </a:br>
            <a:r>
              <a:rPr lang="en-US" b="1" dirty="0" smtClean="0">
                <a:solidFill>
                  <a:schemeClr val="tx1"/>
                </a:solidFill>
                <a:latin typeface="Arabic Typesetting" pitchFamily="66" charset="-78"/>
                <a:cs typeface="Arabic Typesetting" pitchFamily="66" charset="-78"/>
              </a:rPr>
              <a:t>BJMC, Second Semester, DSPMU</a:t>
            </a:r>
            <a:br>
              <a:rPr lang="en-US" b="1" dirty="0" smtClean="0">
                <a:solidFill>
                  <a:schemeClr val="tx1"/>
                </a:solidFill>
                <a:latin typeface="Arabic Typesetting" pitchFamily="66" charset="-78"/>
                <a:cs typeface="Arabic Typesetting" pitchFamily="66" charset="-78"/>
              </a:rPr>
            </a:br>
            <a:r>
              <a:rPr lang="en-US" b="1" dirty="0" smtClean="0">
                <a:solidFill>
                  <a:schemeClr val="tx1"/>
                </a:solidFill>
                <a:latin typeface="Arabic Typesetting" pitchFamily="66" charset="-78"/>
                <a:cs typeface="Arabic Typesetting" pitchFamily="66" charset="-78"/>
              </a:rPr>
              <a:t>18/4/2020</a:t>
            </a:r>
            <a:r>
              <a:rPr lang="en-US" dirty="0" smtClean="0">
                <a:solidFill>
                  <a:schemeClr val="tx1"/>
                </a:solidFill>
                <a:latin typeface="Arabic Typesetting" pitchFamily="66" charset="-78"/>
                <a:cs typeface="Arabic Typesetting" pitchFamily="66" charset="-78"/>
              </a:rPr>
              <a:t/>
            </a:r>
            <a:br>
              <a:rPr lang="en-US" dirty="0" smtClean="0">
                <a:solidFill>
                  <a:schemeClr val="tx1"/>
                </a:solidFill>
                <a:latin typeface="Arabic Typesetting" pitchFamily="66" charset="-78"/>
                <a:cs typeface="Arabic Typesetting" pitchFamily="66" charset="-78"/>
              </a:rPr>
            </a:br>
            <a:endParaRPr lang="en-IN" dirty="0">
              <a:solidFill>
                <a:schemeClr val="tx1"/>
              </a:solidFill>
              <a:latin typeface="Arabic Typesetting" pitchFamily="66" charset="-78"/>
              <a:cs typeface="Arabic Typesetting" pitchFamily="66" charset="-78"/>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latin typeface="Aharoni" pitchFamily="2" charset="-79"/>
                <a:cs typeface="Aharoni" pitchFamily="2" charset="-79"/>
              </a:rPr>
              <a:t>Scope of Development</a:t>
            </a:r>
            <a:endParaRPr lang="en-IN" b="1" dirty="0">
              <a:solidFill>
                <a:srgbClr val="00B050"/>
              </a:solidFill>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pPr algn="just">
              <a:buFont typeface="Wingdings" pitchFamily="2" charset="2"/>
              <a:buChar char="Ø"/>
            </a:pPr>
            <a:r>
              <a:rPr lang="en-US" sz="2800" b="1" dirty="0" smtClean="0">
                <a:solidFill>
                  <a:srgbClr val="0070C0"/>
                </a:solidFill>
                <a:latin typeface="Arial Unicode MS" pitchFamily="34" charset="-128"/>
                <a:ea typeface="Arial Unicode MS" pitchFamily="34" charset="-128"/>
                <a:cs typeface="Arial Unicode MS" pitchFamily="34" charset="-128"/>
              </a:rPr>
              <a:t>Political Development</a:t>
            </a:r>
            <a:r>
              <a:rPr lang="en-US" sz="2800" dirty="0" smtClean="0">
                <a:latin typeface="Arial Unicode MS" pitchFamily="34" charset="-128"/>
                <a:ea typeface="Arial Unicode MS" pitchFamily="34" charset="-128"/>
                <a:cs typeface="Arial Unicode MS" pitchFamily="34" charset="-128"/>
              </a:rPr>
              <a:t>: A nation achieves development if there is a stable development. Political Development could be assessed in terms of the stabilization and consolidation of participatory political institutions. Where such development takes place, the political authority is responsive to the people and conversely people have faith in the political authority and indeed have opportunities to participate in the political process. Example: Iran </a:t>
            </a:r>
            <a:endParaRPr lang="en-IN" sz="2800" dirty="0">
              <a:latin typeface="Arial Unicode MS" pitchFamily="34" charset="-128"/>
              <a:ea typeface="Arial Unicode MS" pitchFamily="34" charset="-128"/>
              <a:cs typeface="Arial Unicode MS" pitchFamily="34" charset="-128"/>
            </a:endParaRPr>
          </a:p>
        </p:txBody>
      </p:sp>
    </p:spTree>
  </p:cSld>
  <p:clrMapOvr>
    <a:masterClrMapping/>
  </p:clrMapOvr>
  <p:transition>
    <p:cut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pPr algn="just">
              <a:buFont typeface="Wingdings" pitchFamily="2" charset="2"/>
              <a:buChar char="Ø"/>
            </a:pPr>
            <a:r>
              <a:rPr lang="en-US" sz="2800" b="1" dirty="0" smtClean="0">
                <a:solidFill>
                  <a:srgbClr val="0070C0"/>
                </a:solidFill>
                <a:latin typeface="Arial Unicode MS" pitchFamily="34" charset="-128"/>
                <a:ea typeface="Arial Unicode MS" pitchFamily="34" charset="-128"/>
                <a:cs typeface="Arial Unicode MS" pitchFamily="34" charset="-128"/>
              </a:rPr>
              <a:t>Social Development</a:t>
            </a:r>
            <a:r>
              <a:rPr lang="en-US" sz="2800" dirty="0" smtClean="0">
                <a:latin typeface="Arial Unicode MS" pitchFamily="34" charset="-128"/>
                <a:ea typeface="Arial Unicode MS" pitchFamily="34" charset="-128"/>
                <a:cs typeface="Arial Unicode MS" pitchFamily="34" charset="-128"/>
              </a:rPr>
              <a:t>: Progressive social integration is unavoidable for development. Discrimination on the basis of class or community or any privilege cannot result to smooth and harmonious society. </a:t>
            </a:r>
          </a:p>
          <a:p>
            <a:pPr algn="just">
              <a:buFont typeface="Wingdings" pitchFamily="2" charset="2"/>
              <a:buChar char="Ø"/>
            </a:pPr>
            <a:r>
              <a:rPr lang="en-US" sz="2800" b="1" dirty="0" smtClean="0">
                <a:solidFill>
                  <a:srgbClr val="0070C0"/>
                </a:solidFill>
                <a:latin typeface="Arial Unicode MS" pitchFamily="34" charset="-128"/>
                <a:ea typeface="Arial Unicode MS" pitchFamily="34" charset="-128"/>
                <a:cs typeface="Arial Unicode MS" pitchFamily="34" charset="-128"/>
              </a:rPr>
              <a:t>Structural Development</a:t>
            </a:r>
            <a:r>
              <a:rPr lang="en-US" sz="2800" dirty="0" smtClean="0">
                <a:latin typeface="Arial Unicode MS" pitchFamily="34" charset="-128"/>
                <a:ea typeface="Arial Unicode MS" pitchFamily="34" charset="-128"/>
                <a:cs typeface="Arial Unicode MS" pitchFamily="34" charset="-128"/>
              </a:rPr>
              <a:t>: The structure of economy can be divided into primary, secondary and tertiary sources. The primary sector is concerned with economic activities directly connected with natural resources such as agriculture, animal husbandry and mining. </a:t>
            </a:r>
            <a:endParaRPr lang="en-IN" sz="2800" dirty="0">
              <a:latin typeface="Arial Unicode MS" pitchFamily="34" charset="-128"/>
              <a:ea typeface="Arial Unicode MS" pitchFamily="34" charset="-128"/>
              <a:cs typeface="Arial Unicode MS" pitchFamily="34" charset="-128"/>
            </a:endParaRPr>
          </a:p>
        </p:txBody>
      </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buNone/>
            </a:pPr>
            <a:r>
              <a:rPr lang="en-US" dirty="0" smtClean="0"/>
              <a:t>   </a:t>
            </a:r>
            <a:r>
              <a:rPr lang="en-US" sz="2800" dirty="0" smtClean="0"/>
              <a:t>The secondary sector is concerned with the transformation of the products of the primary sector into manufactured commodities. The tertiary sector is concerned with all those activities which are required to make the products of the primary and secondary sectors available to the final consumer. It is connected with the activities of trade, transport marketing and distribution. </a:t>
            </a:r>
            <a:endParaRPr lang="en-IN" sz="2800" dirty="0"/>
          </a:p>
        </p:txBody>
      </p:sp>
    </p:spTree>
  </p:cSld>
  <p:clrMapOvr>
    <a:masterClrMapping/>
  </p:clrMapOvr>
  <p:transition>
    <p:wipe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pPr algn="just">
              <a:buFont typeface="Wingdings" pitchFamily="2" charset="2"/>
              <a:buChar char="Ø"/>
            </a:pPr>
            <a:r>
              <a:rPr lang="en-US" sz="2800" b="1" dirty="0" smtClean="0">
                <a:solidFill>
                  <a:srgbClr val="0070C0"/>
                </a:solidFill>
                <a:latin typeface="Arial Unicode MS" pitchFamily="34" charset="-128"/>
                <a:ea typeface="Arial Unicode MS" pitchFamily="34" charset="-128"/>
                <a:cs typeface="Arial Unicode MS" pitchFamily="34" charset="-128"/>
              </a:rPr>
              <a:t>Human Development</a:t>
            </a:r>
            <a:r>
              <a:rPr lang="en-US" sz="2800" dirty="0" smtClean="0"/>
              <a:t>: Except the effort of human beings, the development of nation is impossible. The people should develop. This human factor in development is crucial. </a:t>
            </a:r>
          </a:p>
          <a:p>
            <a:pPr algn="just">
              <a:buFont typeface="Wingdings" pitchFamily="2" charset="2"/>
              <a:buChar char="Ø"/>
            </a:pPr>
            <a:r>
              <a:rPr lang="en-US" sz="2800" b="1" dirty="0" smtClean="0">
                <a:solidFill>
                  <a:srgbClr val="0070C0"/>
                </a:solidFill>
              </a:rPr>
              <a:t>Economic Development</a:t>
            </a:r>
            <a:r>
              <a:rPr lang="en-US" sz="2800" dirty="0" smtClean="0"/>
              <a:t>:  When the people are economically developed, the living conditions are also high. Having a high per capita income or growth in the living standard of people.</a:t>
            </a:r>
          </a:p>
          <a:p>
            <a:pPr algn="just">
              <a:buFont typeface="Wingdings" pitchFamily="2" charset="2"/>
              <a:buChar char="Ø"/>
            </a:pPr>
            <a:r>
              <a:rPr lang="en-US" sz="2800" b="1" dirty="0" smtClean="0">
                <a:solidFill>
                  <a:srgbClr val="0070C0"/>
                </a:solidFill>
              </a:rPr>
              <a:t>Spiritual Development</a:t>
            </a:r>
            <a:r>
              <a:rPr lang="en-US" sz="2800" dirty="0" smtClean="0">
                <a:solidFill>
                  <a:srgbClr val="0070C0"/>
                </a:solidFill>
              </a:rPr>
              <a:t>:</a:t>
            </a:r>
            <a:r>
              <a:rPr lang="en-US" sz="2800" dirty="0" smtClean="0"/>
              <a:t> Mental peace is an integral part of human life. Spiritual development among people is must for a peaceful nation. If peace does not prevail, the wealthy tag doesn’t hold any value. </a:t>
            </a:r>
            <a:endParaRPr lang="en-IN" sz="2800" dirty="0"/>
          </a:p>
        </p:txBody>
      </p:sp>
    </p:spTree>
  </p:cSld>
  <p:clrMapOvr>
    <a:masterClrMapping/>
  </p:clrMapOvr>
  <p:transition>
    <p:cover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C000"/>
                </a:solidFill>
              </a:rPr>
              <a:t>Tools to Measure Development</a:t>
            </a:r>
            <a:endParaRPr lang="en-IN" b="1" dirty="0">
              <a:solidFill>
                <a:srgbClr val="FFC000"/>
              </a:solidFill>
            </a:endParaRPr>
          </a:p>
        </p:txBody>
      </p:sp>
      <p:sp>
        <p:nvSpPr>
          <p:cNvPr id="3" name="Content Placeholder 2"/>
          <p:cNvSpPr>
            <a:spLocks noGrp="1"/>
          </p:cNvSpPr>
          <p:nvPr>
            <p:ph idx="1"/>
          </p:nvPr>
        </p:nvSpPr>
        <p:spPr/>
        <p:txBody>
          <a:bodyPr/>
          <a:lstStyle/>
          <a:p>
            <a:r>
              <a:rPr lang="en-US" dirty="0" smtClean="0"/>
              <a:t>Gross National Product (GDP)</a:t>
            </a:r>
          </a:p>
          <a:p>
            <a:r>
              <a:rPr lang="en-US" dirty="0" smtClean="0"/>
              <a:t>GDP and Per Capita Income</a:t>
            </a:r>
          </a:p>
          <a:p>
            <a:pPr>
              <a:buNone/>
            </a:pP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1502</TotalTime>
  <Words>327</Words>
  <Application>Microsoft Office PowerPoint</Application>
  <PresentationFormat>On-screen Show (4:3)</PresentationFormat>
  <Paragraphs>13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Scope &amp; Tools of Development  (consider it under concept and concern of Development)</vt:lpstr>
      <vt:lpstr>Scope of Development</vt:lpstr>
      <vt:lpstr>Slide 3</vt:lpstr>
      <vt:lpstr>Slide 4</vt:lpstr>
      <vt:lpstr>Slide 5</vt:lpstr>
      <vt:lpstr>Tools to Measure Development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90</cp:revision>
  <dcterms:created xsi:type="dcterms:W3CDTF">2006-08-16T00:00:00Z</dcterms:created>
  <dcterms:modified xsi:type="dcterms:W3CDTF">2020-04-18T13:55:42Z</dcterms:modified>
</cp:coreProperties>
</file>